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61" r:id="rId4"/>
    <p:sldId id="260" r:id="rId5"/>
    <p:sldId id="259" r:id="rId6"/>
    <p:sldId id="265" r:id="rId7"/>
    <p:sldId id="266" r:id="rId8"/>
    <p:sldId id="267" r:id="rId9"/>
    <p:sldId id="263" r:id="rId10"/>
    <p:sldId id="268" r:id="rId11"/>
    <p:sldId id="269" r:id="rId12"/>
    <p:sldId id="270" r:id="rId13"/>
    <p:sldId id="264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87" autoAdjust="0"/>
  </p:normalViewPr>
  <p:slideViewPr>
    <p:cSldViewPr snapToGrid="0">
      <p:cViewPr varScale="1">
        <p:scale>
          <a:sx n="81" d="100"/>
          <a:sy n="81" d="100"/>
        </p:scale>
        <p:origin x="9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2BD9-E7B6-4F8D-80FB-99089D95D70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52CC-4F26-4387-A73A-3693D9F86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0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2BD9-E7B6-4F8D-80FB-99089D95D70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52CC-4F26-4387-A73A-3693D9F86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259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2BD9-E7B6-4F8D-80FB-99089D95D70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52CC-4F26-4387-A73A-3693D9F8656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430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2BD9-E7B6-4F8D-80FB-99089D95D70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52CC-4F26-4387-A73A-3693D9F86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755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2BD9-E7B6-4F8D-80FB-99089D95D70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52CC-4F26-4387-A73A-3693D9F8656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3507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2BD9-E7B6-4F8D-80FB-99089D95D70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52CC-4F26-4387-A73A-3693D9F86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870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2BD9-E7B6-4F8D-80FB-99089D95D70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52CC-4F26-4387-A73A-3693D9F86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654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2BD9-E7B6-4F8D-80FB-99089D95D70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52CC-4F26-4387-A73A-3693D9F86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017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2BD9-E7B6-4F8D-80FB-99089D95D70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52CC-4F26-4387-A73A-3693D9F86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526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2BD9-E7B6-4F8D-80FB-99089D95D70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52CC-4F26-4387-A73A-3693D9F86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18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2BD9-E7B6-4F8D-80FB-99089D95D70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52CC-4F26-4387-A73A-3693D9F86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522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2BD9-E7B6-4F8D-80FB-99089D95D70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52CC-4F26-4387-A73A-3693D9F86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9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2BD9-E7B6-4F8D-80FB-99089D95D70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52CC-4F26-4387-A73A-3693D9F86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64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2BD9-E7B6-4F8D-80FB-99089D95D70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52CC-4F26-4387-A73A-3693D9F86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03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2BD9-E7B6-4F8D-80FB-99089D95D70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52CC-4F26-4387-A73A-3693D9F86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081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2BD9-E7B6-4F8D-80FB-99089D95D70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52CC-4F26-4387-A73A-3693D9F86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82BD9-E7B6-4F8D-80FB-99089D95D70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E7752CC-4F26-4387-A73A-3693D9F86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66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138" y="1679456"/>
            <a:ext cx="7305675" cy="4181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4919" y="354842"/>
            <a:ext cx="7076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«Знакомство со свистящими»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02562" y="6292993"/>
            <a:ext cx="509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Учитель-логопед Цапко Елена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2828714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277" y="712561"/>
            <a:ext cx="10214638" cy="59202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2323" y="0"/>
            <a:ext cx="9302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Автоматизация поставленного звука в слогах</a:t>
            </a:r>
          </a:p>
        </p:txBody>
      </p:sp>
    </p:spTree>
    <p:extLst>
      <p:ext uri="{BB962C8B-B14F-4D97-AF65-F5344CB8AC3E}">
        <p14:creationId xmlns:p14="http://schemas.microsoft.com/office/powerpoint/2010/main" val="1057696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7" y="547616"/>
            <a:ext cx="11218461" cy="6310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5028" y="0"/>
            <a:ext cx="9302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Автоматизация поставленного звука в слогах</a:t>
            </a:r>
          </a:p>
        </p:txBody>
      </p:sp>
    </p:spTree>
    <p:extLst>
      <p:ext uri="{BB962C8B-B14F-4D97-AF65-F5344CB8AC3E}">
        <p14:creationId xmlns:p14="http://schemas.microsoft.com/office/powerpoint/2010/main" val="6183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165" y="584775"/>
            <a:ext cx="8611736" cy="61332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2323" y="0"/>
            <a:ext cx="9302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Автоматизация поставленного звука в слогах</a:t>
            </a:r>
          </a:p>
        </p:txBody>
      </p:sp>
    </p:spTree>
    <p:extLst>
      <p:ext uri="{BB962C8B-B14F-4D97-AF65-F5344CB8AC3E}">
        <p14:creationId xmlns:p14="http://schemas.microsoft.com/office/powerpoint/2010/main" val="4259656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1788"/>
            <a:ext cx="4526860" cy="32006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54" y="584775"/>
            <a:ext cx="5414146" cy="38350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2323" y="0"/>
            <a:ext cx="9302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Автоматизация поставленного звука в словах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69" y="3440362"/>
            <a:ext cx="4024931" cy="3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18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1129" y="136477"/>
            <a:ext cx="10932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Автоматизация поставленного звука в предложениях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06" y="721252"/>
            <a:ext cx="3357348" cy="384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16788" y="854913"/>
            <a:ext cx="2975213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>
              <a:lnSpc>
                <a:spcPts val="1295"/>
              </a:lnSpc>
              <a:spcBef>
                <a:spcPts val="2640"/>
              </a:spcBef>
              <a:spcAft>
                <a:spcPts val="0"/>
              </a:spcAft>
            </a:pPr>
            <a:r>
              <a:rPr lang="ru-RU" sz="2000" spc="-1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растут сливы? </a:t>
            </a:r>
            <a:r>
              <a:rPr lang="ru-RU" sz="2000" i="1" spc="-1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(Сливы растут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дереве.)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marR="267970">
              <a:lnSpc>
                <a:spcPts val="1345"/>
              </a:lnSpc>
              <a:spcBef>
                <a:spcPts val="550"/>
              </a:spcBef>
              <a:spcAft>
                <a:spcPts val="0"/>
              </a:spcAft>
            </a:pPr>
            <a:r>
              <a:rPr lang="ru-RU" sz="2000" spc="-15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сидит Соня? </a:t>
            </a:r>
            <a:r>
              <a:rPr lang="ru-RU" sz="2000" i="1" spc="-15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(Соня сидит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скамейке.)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">
              <a:lnSpc>
                <a:spcPts val="1320"/>
              </a:lnSpc>
              <a:spcBef>
                <a:spcPts val="530"/>
              </a:spcBef>
              <a:spcAft>
                <a:spcPts val="0"/>
              </a:spcAft>
            </a:pPr>
            <a:r>
              <a:rPr lang="ru-RU" sz="2000" spc="-15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сидит малыш? </a:t>
            </a:r>
            <a:r>
              <a:rPr lang="ru-RU" sz="2000" i="1" spc="-15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(Малыш сидит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коляске.)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>
              <a:lnSpc>
                <a:spcPts val="1320"/>
              </a:lnSpc>
              <a:spcBef>
                <a:spcPts val="575"/>
              </a:spcBef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стоит коляска?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(Коляска стоит </a:t>
            </a:r>
            <a:r>
              <a:rPr lang="ru-RU" sz="2000" i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скамейкой.)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spc="-5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спит собака? </a:t>
            </a:r>
            <a:r>
              <a:rPr lang="ru-RU" sz="2000" i="1" spc="-5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(Собака спит </a:t>
            </a:r>
            <a:r>
              <a:rPr lang="ru-RU" sz="2000" i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скамейкой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56" y="721252"/>
            <a:ext cx="3862317" cy="60490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84" y="3581592"/>
            <a:ext cx="4720115" cy="343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70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0548" y="1091297"/>
            <a:ext cx="91106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Комарова Л.А. «Автоматизация звуков в игровых упражнениях»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Вводим звуки в речь [С],[З],[Ц].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Перегудова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 С,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Османова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А..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Азова Е.А. Чернова [С],[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]; [З],[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Зь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]; [Ц].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Гальская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Н.В._Тетрадь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закрепления звукопроизношения (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С,Сь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З,Зь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Ц).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Лазаренко О.И. «Логопедический альбом для автоматизации звуков»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Лебедева И.Л. Трудный звук, ты наш друг! (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С,Сь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З,Зь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(Ц).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Зуева Л.Н. Альбом 1. Звуки С, 3, Ц.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Логопедическая раскраска. Звуки С-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З-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Зь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Ц.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Чистоговорки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картинках. Звук С, З. Ц.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Жихарева-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Норкина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Ю.Б. - Дом. тетрадь для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занятий с детьми. Звуки С-СЬ; З-ЗЬ; Ц.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Коноваленко К.К. Домашняя тетрадь для закрепления звуков С-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З-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Зь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Ц.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50832" y="328612"/>
            <a:ext cx="4790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Рекомендуемая литература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8" y="4594962"/>
            <a:ext cx="1648206" cy="2118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405" y="4498344"/>
            <a:ext cx="1615888" cy="23503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21" y="4594962"/>
            <a:ext cx="3235724" cy="21571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356" y="4185847"/>
            <a:ext cx="2560831" cy="25608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682" y="4512399"/>
            <a:ext cx="1573305" cy="223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37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ABCA06-330F-44CA-8C1A-7645B07487CA}"/>
              </a:ext>
            </a:extLst>
          </p:cNvPr>
          <p:cNvSpPr/>
          <p:nvPr/>
        </p:nvSpPr>
        <p:spPr>
          <a:xfrm>
            <a:off x="8653153" y="4863383"/>
            <a:ext cx="2865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Учитель-логопед Цапко </a:t>
            </a:r>
          </a:p>
          <a:p>
            <a:r>
              <a:rPr lang="ru-RU" dirty="0"/>
              <a:t>Елена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296229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76" y="474525"/>
            <a:ext cx="4695043" cy="45201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0502" y="105193"/>
            <a:ext cx="3810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Звук С твердый глухой согласный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293" y="4965174"/>
            <a:ext cx="59818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Зубы сближены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Губы немного растянуты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Кончик языка упирается в нижние зубы, спинка выгнута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Голосовые связки отдыхают (горло не дрожит, нет голоса)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584" y="474524"/>
            <a:ext cx="4817662" cy="45999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20174" y="105192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Звук СЬ мягкий глухой согласный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79601" y="5103674"/>
            <a:ext cx="58821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Зубы сближены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Губы растянуты в улыбке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Кончик языка упирается в нижние зубы, спинка выгнута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Голосовые связки отдыхают (горло не дрожит, нет голоса)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87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3360" y="94809"/>
            <a:ext cx="3937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Звук З твердый звонкий согласный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969683"/>
            <a:ext cx="61074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Зубы сближены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Губы немного растянуты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Кончик языка упирается в нижние зубы, спинка языка выгнута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Голосовые связки работают (горло дрожит, есть голоса)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83" y="369325"/>
            <a:ext cx="4818849" cy="46477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98329" y="109800"/>
            <a:ext cx="392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Звук ЗЬ мягкий звонкий согласный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07477" y="4969683"/>
            <a:ext cx="60845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Зубы сближены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Губы растянуты в улыбке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Кончик языка упирается в нижние зубы, спинка языка выгнута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Голосовые связки работают (горло дрожит, есть голоса)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102" y="416733"/>
            <a:ext cx="485775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3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7797" y="392222"/>
            <a:ext cx="460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Звук Ц всегда твердый глухой согласный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27770" y="1678086"/>
            <a:ext cx="57452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Вначале спинка языка круто выгнута и касается бугорков за верхними зубами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Кончик языка упирается в нижние зубы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Затем спинка языка опускается до положения, занимаемого при произнесении звука С, а кончик языка остается на месте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Голосовые связки отдыхают (горло не дрожит, нет голоса)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70" y="1061804"/>
            <a:ext cx="486727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90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4626" y="-16845"/>
            <a:ext cx="623702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губ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463" y="1566340"/>
            <a:ext cx="2190750" cy="2295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27" y="1178858"/>
            <a:ext cx="2143125" cy="2362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01" y="1102658"/>
            <a:ext cx="2000250" cy="2514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994" y="1460917"/>
            <a:ext cx="2190750" cy="22955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48328" y="3815698"/>
            <a:ext cx="22232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 так, чтобы были видны верхние и нижние зубы, удерживать это положение 5—7 секунд.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92355" y="3861865"/>
            <a:ext cx="26764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Вытянуть губы трубочкой: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1-й вариант — произносить длительно звук [У] без участия голоса;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2-й вариант — губы вытягивать слегка вперед, как бы образуя квадрат. Зубы сомкнуты.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44555" y="4225131"/>
            <a:ext cx="31253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Медленно открывать рот до получения расстояния в 10—15 мм между верхними и нижними зубами, удерживать губы в положении «Улыбка».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455339" y="3995678"/>
            <a:ext cx="27366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 так, чтобы были видны верхние и нижние зубы, поднять верхнюю губу (наморщить нос), опустить на место.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Опустить нижнюю губу, открыть нижние зубы. Губы и зубы сомкнуты. Повторить 5—7 раз.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1185" y="660966"/>
            <a:ext cx="1243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«Улыбка».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659153" y="751789"/>
            <a:ext cx="1451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«Трубочка». </a:t>
            </a: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268200" y="857241"/>
            <a:ext cx="2607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«Двери открываются».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0063449" y="903407"/>
            <a:ext cx="1258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«Зайчик».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04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4729"/>
            <a:ext cx="25666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«Блинчик». 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Широкий, ненапряженный язык положить на нижнюю губу.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25" y="1730466"/>
            <a:ext cx="2341806" cy="27734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39277" y="651057"/>
            <a:ext cx="29205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  <a:spcAft>
                <a:spcPts val="0"/>
              </a:spcAft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«Наказать непослушный язычок». 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Приоткрыть рот, спокойно положить язык на нижнюю губу и, пошлепывая его губами, произносить «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пя-пя-пя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79277" y="1108031"/>
            <a:ext cx="286603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«Качели».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Поднять широкий язык за верхние зубы, а затем опустить за нижние зубы. Выполнять упражнение под счет 8—10 раз.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104" y="3290982"/>
            <a:ext cx="3735115" cy="27256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974722" y="1164512"/>
            <a:ext cx="3112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«Почистим зубки».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Улыбнуться, показать зубы, приоткрыть рот и кончиком языка «почистить» нижние зубы, делая сначала движения языком из стороны в сторону, потом снизу вверх.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6959" y="3719868"/>
            <a:ext cx="2780515" cy="28967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27022" y="-18165"/>
            <a:ext cx="5647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Упражнения для языка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7483" y="2816191"/>
            <a:ext cx="2842379" cy="28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9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142" y="3603441"/>
            <a:ext cx="2894705" cy="29350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27022" y="-18165"/>
            <a:ext cx="5647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Упражнения для языка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7394" y="1213131"/>
            <a:ext cx="29339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  <a:spcAft>
                <a:spcPts val="0"/>
              </a:spcAft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«Горка». 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Улыбнуться, показать зубы, открыть рот, кончик языка положить за нижние резцы, выдвинув среднюю часть спинки языка вперед («построили горку»).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93075" y="3823446"/>
            <a:ext cx="39070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  <a:spcAft>
                <a:spcPts val="0"/>
              </a:spcAft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«Обезьянка». 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Покусать боковые края языка (выполнить упражнение «Горка») и, удерживая кончик языка за нижними зубами, прикусить боковые края языка справа и слева (можно произносить «ей-ей-ей»). Если не получается, то произносить звук «и-и-и», максимально растягивая губы и удерживая кончик языка за нижними зубами.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12509" y="1128302"/>
            <a:ext cx="2927925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  <a:spcAft>
                <a:spcPts val="0"/>
              </a:spcAft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«Катушка».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Рот открыт. Кончик языка упирается в нижние зубы, боковые края прижаты в верхним коренным зубам. Широкий язык «выкатывается» вперед и убирается вглубь рта.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15328" y="3071362"/>
            <a:ext cx="2442949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  <a:spcAft>
                <a:spcPts val="0"/>
              </a:spcAft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«Мостик построим-мостик разрушим». 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Улыбнуться. Кончик языка опустить за нижние зубы, напрячь язык, чтобы он принял положение «горки», затем расслабить его.  Удерживать язык в расслабленном и напряженном состоянии по 3-5 секунд.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36" y="3603441"/>
            <a:ext cx="2138860" cy="25829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0421" y="689721"/>
            <a:ext cx="2552700" cy="31337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4847" y="689721"/>
            <a:ext cx="268605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27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1570" y="454081"/>
            <a:ext cx="5363569" cy="16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«Ветерок». 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Просто дуть сквозь сближенные губы, контролируя струю выдыхаемого воздуха с помощью поднесенной ко рту полоски бумаги, кусочка ваты, подвешенного на нитке, или просто путем осязания струи на поднесенной ко рту кисти руки.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93124" y="2824923"/>
            <a:ext cx="50104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«Загнать мяч в ворота». 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Вытянуть губы вперед трубочкой и длительно дуть на ватный шарик (лежит на столе перед ребенком), загоняя его между двумя кубиками.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0627" y="5270879"/>
            <a:ext cx="80210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«Фокус». 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Улыбнуться, приоткрыть рот, положить широкий передний край языка на верхнюю губу так, чтобы боковые края его были прижаты, а посередине образовался желобок, и сдуть ватку, положенную на кончик носа. Воздух при этом должен идти посередине языка, тогда ватка полетит вверх.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642" y="72335"/>
            <a:ext cx="2779127" cy="25889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504" y="2126698"/>
            <a:ext cx="2283297" cy="32000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7069" y="4209918"/>
            <a:ext cx="2176676" cy="24459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51630" y="90415"/>
            <a:ext cx="6557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выработки воздушной струи</a:t>
            </a:r>
          </a:p>
        </p:txBody>
      </p:sp>
    </p:spTree>
    <p:extLst>
      <p:ext uri="{BB962C8B-B14F-4D97-AF65-F5344CB8AC3E}">
        <p14:creationId xmlns:p14="http://schemas.microsoft.com/office/powerpoint/2010/main" val="3776750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5" y="1207794"/>
            <a:ext cx="5704766" cy="565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027293"/>
            <a:ext cx="5559186" cy="5830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356" y="73186"/>
            <a:ext cx="5909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Упражнение «Холодный ветерок».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Помоги снежинкам долететь до Снегурочки. Проводи пальчиком по дорожке, произнося отчетливо: С-С-С… При произнесении звука С ветерок должен быть холодный, чтобы снежинки не растаяли (поднеси ладонь ко рту и проверь)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80907"/>
            <a:ext cx="56137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Упражнение «Песенка комарика».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Помоги долететь до своего домика. 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</a:rPr>
              <a:t>Прводи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 пальчиком по дорожке, произнося отчетливо: З-З-З…(Губы в улыбке, широкий язык у нижних передних зубов)</a:t>
            </a:r>
          </a:p>
        </p:txBody>
      </p:sp>
    </p:spTree>
    <p:extLst>
      <p:ext uri="{BB962C8B-B14F-4D97-AF65-F5344CB8AC3E}">
        <p14:creationId xmlns:p14="http://schemas.microsoft.com/office/powerpoint/2010/main" val="3436896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256</TotalTime>
  <Words>1058</Words>
  <Application>Microsoft Office PowerPoint</Application>
  <PresentationFormat>Широкоэкранный</PresentationFormat>
  <Paragraphs>85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Admin</cp:lastModifiedBy>
  <cp:revision>27</cp:revision>
  <dcterms:created xsi:type="dcterms:W3CDTF">2020-12-22T08:37:23Z</dcterms:created>
  <dcterms:modified xsi:type="dcterms:W3CDTF">2020-12-25T09:18:20Z</dcterms:modified>
</cp:coreProperties>
</file>